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79" r:id="rId3"/>
    <p:sldId id="278"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Notes Placeholder 1048587"/>
          <p:cNvSpPr>
            <a:spLocks noGrp="1"/>
          </p:cNvSpPr>
          <p:nvPr>
            <p:ph type="body"/>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smtClean="0"/>
              <a:t>Click to edit Master title style</a:t>
            </a:r>
            <a:endParaRPr lang="en-US" dirty="0"/>
          </a:p>
        </p:txBody>
      </p:sp>
      <p:sp>
        <p:nvSpPr>
          <p:cNvPr id="104862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2" name="Date Placeholder 3"/>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23" name="Footer Placeholder 4"/>
          <p:cNvSpPr>
            <a:spLocks noGrp="1"/>
          </p:cNvSpPr>
          <p:nvPr>
            <p:ph type="ftr" sz="quarter" idx="11"/>
          </p:nvPr>
        </p:nvSpPr>
        <p:spPr/>
        <p:txBody>
          <a:bodyPr/>
          <a:lstStyle/>
          <a:p>
            <a:endParaRPr lang="zh-CN" altLang="en-US"/>
          </a:p>
        </p:txBody>
      </p:sp>
      <p:sp>
        <p:nvSpPr>
          <p:cNvPr id="104862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6" name="Date Placeholder 3"/>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07" name="Footer Placeholder 4"/>
          <p:cNvSpPr>
            <a:spLocks noGrp="1"/>
          </p:cNvSpPr>
          <p:nvPr>
            <p:ph type="ftr" sz="quarter" idx="11"/>
          </p:nvPr>
        </p:nvSpPr>
        <p:spPr/>
        <p:txBody>
          <a:bodyPr/>
          <a:lstStyle/>
          <a:p>
            <a:endParaRPr lang="zh-CN" altLang="en-US"/>
          </a:p>
        </p:txBody>
      </p:sp>
      <p:sp>
        <p:nvSpPr>
          <p:cNvPr id="104860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altLang="zh-CN" smtClean="0"/>
              <a:t>Click to edit Master title style</a:t>
            </a:r>
            <a:endParaRPr lang="en-US" dirty="0"/>
          </a:p>
        </p:txBody>
      </p:sp>
      <p:sp>
        <p:nvSpPr>
          <p:cNvPr id="1048610"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1" name="Date Placeholder 3"/>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12" name="Footer Placeholder 4"/>
          <p:cNvSpPr>
            <a:spLocks noGrp="1"/>
          </p:cNvSpPr>
          <p:nvPr>
            <p:ph type="ftr" sz="quarter" idx="11"/>
          </p:nvPr>
        </p:nvSpPr>
        <p:spPr/>
        <p:txBody>
          <a:bodyPr/>
          <a:lstStyle/>
          <a:p>
            <a:endParaRPr lang="zh-CN" altLang="en-US"/>
          </a:p>
        </p:txBody>
      </p:sp>
      <p:sp>
        <p:nvSpPr>
          <p:cNvPr id="104861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7" name="Date Placeholder 3"/>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28" name="Footer Placeholder 4"/>
          <p:cNvSpPr>
            <a:spLocks noGrp="1"/>
          </p:cNvSpPr>
          <p:nvPr>
            <p:ph type="ftr" sz="quarter" idx="11"/>
          </p:nvPr>
        </p:nvSpPr>
        <p:spPr/>
        <p:txBody>
          <a:bodyPr/>
          <a:lstStyle/>
          <a:p>
            <a:endParaRPr lang="zh-CN" altLang="en-US"/>
          </a:p>
        </p:txBody>
      </p:sp>
      <p:sp>
        <p:nvSpPr>
          <p:cNvPr id="104862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ltLang="zh-CN" smtClean="0"/>
              <a:t>Click to edit Master title style</a:t>
            </a:r>
            <a:endParaRPr lang="en-US" dirty="0"/>
          </a:p>
        </p:txBody>
      </p:sp>
      <p:sp>
        <p:nvSpPr>
          <p:cNvPr id="1048631"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3" name="Date Placeholder 4"/>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34" name="Footer Placeholder 5"/>
          <p:cNvSpPr>
            <a:spLocks noGrp="1"/>
          </p:cNvSpPr>
          <p:nvPr>
            <p:ph type="ftr" sz="quarter" idx="11"/>
          </p:nvPr>
        </p:nvSpPr>
        <p:spPr/>
        <p:txBody>
          <a:bodyPr/>
          <a:lstStyle/>
          <a:p>
            <a:endParaRPr lang="zh-CN" altLang="en-US"/>
          </a:p>
        </p:txBody>
      </p:sp>
      <p:sp>
        <p:nvSpPr>
          <p:cNvPr id="1048635"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6"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8"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0"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1" name="Date Placeholder 6"/>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42" name="Footer Placeholder 7"/>
          <p:cNvSpPr>
            <a:spLocks noGrp="1"/>
          </p:cNvSpPr>
          <p:nvPr>
            <p:ph type="ftr" sz="quarter" idx="11"/>
          </p:nvPr>
        </p:nvSpPr>
        <p:spPr/>
        <p:txBody>
          <a:bodyPr/>
          <a:lstStyle/>
          <a:p>
            <a:endParaRPr lang="zh-CN" altLang="en-US"/>
          </a:p>
        </p:txBody>
      </p:sp>
      <p:sp>
        <p:nvSpPr>
          <p:cNvPr id="1048643"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US" altLang="zh-CN" smtClean="0"/>
              <a:t>Click to edit Master title style</a:t>
            </a:r>
            <a:endParaRPr lang="en-US" dirty="0"/>
          </a:p>
        </p:txBody>
      </p:sp>
      <p:sp>
        <p:nvSpPr>
          <p:cNvPr id="1048601" name="Date Placeholder 2"/>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02" name="Footer Placeholder 3"/>
          <p:cNvSpPr>
            <a:spLocks noGrp="1"/>
          </p:cNvSpPr>
          <p:nvPr>
            <p:ph type="ftr" sz="quarter" idx="11"/>
          </p:nvPr>
        </p:nvSpPr>
        <p:spPr/>
        <p:txBody>
          <a:bodyPr/>
          <a:lstStyle/>
          <a:p>
            <a:endParaRPr lang="zh-CN" altLang="en-US"/>
          </a:p>
        </p:txBody>
      </p:sp>
      <p:sp>
        <p:nvSpPr>
          <p:cNvPr id="1048603"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9" name="Date Placeholder 1"/>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590" name="Footer Placeholder 2"/>
          <p:cNvSpPr>
            <a:spLocks noGrp="1"/>
          </p:cNvSpPr>
          <p:nvPr>
            <p:ph type="ftr" sz="quarter" idx="11"/>
          </p:nvPr>
        </p:nvSpPr>
        <p:spPr/>
        <p:txBody>
          <a:bodyPr/>
          <a:lstStyle/>
          <a:p>
            <a:endParaRPr lang="zh-CN" altLang="en-US"/>
          </a:p>
        </p:txBody>
      </p:sp>
      <p:sp>
        <p:nvSpPr>
          <p:cNvPr id="1048591"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7" name="Date Placeholder 4"/>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48" name="Footer Placeholder 5"/>
          <p:cNvSpPr>
            <a:spLocks noGrp="1"/>
          </p:cNvSpPr>
          <p:nvPr>
            <p:ph type="ftr" sz="quarter" idx="11"/>
          </p:nvPr>
        </p:nvSpPr>
        <p:spPr/>
        <p:txBody>
          <a:bodyPr/>
          <a:lstStyle/>
          <a:p>
            <a:endParaRPr lang="zh-CN" altLang="en-US"/>
          </a:p>
        </p:txBody>
      </p:sp>
      <p:sp>
        <p:nvSpPr>
          <p:cNvPr id="104864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5"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7" name="Date Placeholder 4"/>
          <p:cNvSpPr>
            <a:spLocks noGrp="1"/>
          </p:cNvSpPr>
          <p:nvPr>
            <p:ph type="dt" sz="half" idx="10"/>
          </p:nvPr>
        </p:nvSpPr>
        <p:spPr/>
        <p:txBody>
          <a:bodyPr/>
          <a:lstStyle/>
          <a:p>
            <a:fld id="{70BC1078-46ED-40F9-8930-935BAD7C2B02}" type="datetimeFigureOut">
              <a:rPr lang="zh-CN" altLang="en-US" smtClean="0"/>
              <a:pPr/>
              <a:t>2020/8/29</a:t>
            </a:fld>
            <a:endParaRPr lang="zh-CN" altLang="en-US"/>
          </a:p>
        </p:txBody>
      </p:sp>
      <p:sp>
        <p:nvSpPr>
          <p:cNvPr id="1048618" name="Footer Placeholder 5"/>
          <p:cNvSpPr>
            <a:spLocks noGrp="1"/>
          </p:cNvSpPr>
          <p:nvPr>
            <p:ph type="ftr" sz="quarter" idx="11"/>
          </p:nvPr>
        </p:nvSpPr>
        <p:spPr/>
        <p:txBody>
          <a:bodyPr/>
          <a:lstStyle/>
          <a:p>
            <a:endParaRPr lang="zh-CN" altLang="en-US"/>
          </a:p>
        </p:txBody>
      </p:sp>
      <p:sp>
        <p:nvSpPr>
          <p:cNvPr id="104861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2020/8/29</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0" y="1311289"/>
            <a:ext cx="9110389" cy="3107742"/>
          </a:xfrm>
        </p:spPr>
        <p:txBody>
          <a:bodyPr>
            <a:normAutofit/>
          </a:bodyPr>
          <a:lstStyle/>
          <a:p>
            <a:r>
              <a:rPr lang="en-US" altLang="en" sz="7900">
                <a:solidFill>
                  <a:srgbClr val="C00000"/>
                </a:solidFill>
              </a:rPr>
              <a:t>Structure of DNA  M.Sc.3rdSemester  </a:t>
            </a:r>
            <a:endParaRPr lang="en-US" altLang="zh-CN" sz="790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097156"/>
          <p:cNvPicPr>
            <a:picLocks/>
          </p:cNvPicPr>
          <p:nvPr/>
        </p:nvPicPr>
        <p:blipFill>
          <a:blip r:embed="rId2"/>
          <a:stretch>
            <a:fillRect/>
          </a:stretch>
        </p:blipFill>
        <p:spPr>
          <a:xfrm>
            <a:off x="1209753" y="409262"/>
            <a:ext cx="6215349" cy="561534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extBox 1048592"/>
          <p:cNvSpPr txBox="1"/>
          <p:nvPr/>
        </p:nvSpPr>
        <p:spPr>
          <a:xfrm>
            <a:off x="584977" y="487679"/>
            <a:ext cx="7331266" cy="5882640"/>
          </a:xfrm>
          <a:prstGeom prst="rect">
            <a:avLst/>
          </a:prstGeom>
        </p:spPr>
        <p:txBody>
          <a:bodyPr wrap="square" rtlCol="0">
            <a:spAutoFit/>
          </a:bodyPr>
          <a:lstStyle/>
          <a:p>
            <a:r>
              <a:rPr lang="en-IN" sz="3200" b="1">
                <a:solidFill>
                  <a:srgbClr val="000000"/>
                </a:solidFill>
              </a:rPr>
              <a:t>This nucleotide contains the five-carbon sugar deoxyribose (at center), a nitrogenous base called adenine (upper right), and one phosphate group (left). The deoxyribose sugar joined only to the nitrogenous base forms a Deoxyribonucleoside called deoxyadenosine, whereas the whole structure along with the phosphate group is a nucleotide, a constituent of DNA with the name deoxyadenosine monophosphate.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extBox 1048593"/>
          <p:cNvSpPr txBox="1"/>
          <p:nvPr/>
        </p:nvSpPr>
        <p:spPr>
          <a:xfrm>
            <a:off x="545090" y="554444"/>
            <a:ext cx="7291242" cy="6200140"/>
          </a:xfrm>
          <a:prstGeom prst="rect">
            <a:avLst/>
          </a:prstGeom>
        </p:spPr>
        <p:txBody>
          <a:bodyPr wrap="square" rtlCol="0">
            <a:spAutoFit/>
          </a:bodyPr>
          <a:lstStyle/>
          <a:p>
            <a:r>
              <a:rPr lang="en-IN" sz="3100" b="1">
                <a:solidFill>
                  <a:srgbClr val="000000"/>
                </a:solidFill>
              </a:rPr>
              <a:t>DNA) is a molecule composed of two chains that coil around each other to form a double helix carrying genetic instructions for the development, functioning, growth and reproduction of all known organisms and many viruses. DNA and ribonucleic acid (RNA) are nucleic acids; alongside proteins, lipids and complex carbohydrates (polysaccharides), nucleic acids are one of the four major types of macromolecules that are essential for all known forms of life.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a:stretch>
            <a:fillRect/>
          </a:stretch>
        </p:blipFill>
        <p:spPr>
          <a:xfrm>
            <a:off x="2782883" y="895551"/>
            <a:ext cx="3057673" cy="470509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extBox 1048594"/>
          <p:cNvSpPr txBox="1"/>
          <p:nvPr/>
        </p:nvSpPr>
        <p:spPr>
          <a:xfrm>
            <a:off x="400108" y="420248"/>
            <a:ext cx="7764626" cy="6200140"/>
          </a:xfrm>
          <a:prstGeom prst="rect">
            <a:avLst/>
          </a:prstGeom>
        </p:spPr>
        <p:txBody>
          <a:bodyPr wrap="square" rtlCol="0">
            <a:spAutoFit/>
          </a:bodyPr>
          <a:lstStyle/>
          <a:p>
            <a:r>
              <a:rPr lang="en-IN" sz="3100" b="1">
                <a:solidFill>
                  <a:srgbClr val="000000"/>
                </a:solidFill>
              </a:rPr>
              <a:t>The two DNA strands are also known as polynucleotides as they are composed of simpler monomeric units called nucleotides. Each nucleotide is composed of one of four nitrogen-containing nucleobases (cytosine [C], guanine [G], adenine [A] or thymine [T]), a sugar called deoxyribose, and a phosphate group. The nucleotides are joined to one another in a chain by covalent bonds between the sugar of one nucleotide and the phosphate of the next, resulting in an alternating sugar-phosphate backbone.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extBox 1048595"/>
          <p:cNvSpPr txBox="1"/>
          <p:nvPr/>
        </p:nvSpPr>
        <p:spPr>
          <a:xfrm>
            <a:off x="1268921" y="360680"/>
            <a:ext cx="6998998" cy="5400040"/>
          </a:xfrm>
          <a:prstGeom prst="rect">
            <a:avLst/>
          </a:prstGeom>
        </p:spPr>
        <p:txBody>
          <a:bodyPr wrap="square" rtlCol="0">
            <a:spAutoFit/>
          </a:bodyPr>
          <a:lstStyle/>
          <a:p>
            <a:r>
              <a:rPr lang="en-IN" sz="3200" b="1">
                <a:solidFill>
                  <a:srgbClr val="000000"/>
                </a:solidFill>
              </a:rPr>
              <a:t>The nitrogenous bases of the two separate polynucleotide strands are bound together, according to base pairing rules (A with T and C with G), with hydrogen bonds to make double-stranded DNA. The complementary nitrogenous bases are divided into two groups, pyrimidines and purines. In DNA, the pyrimidines are thymine and cytosine; the purines are adenine and guanine.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extBox 1048596"/>
          <p:cNvSpPr txBox="1"/>
          <p:nvPr/>
        </p:nvSpPr>
        <p:spPr>
          <a:xfrm>
            <a:off x="-2315" y="258144"/>
            <a:ext cx="9328263" cy="5869939"/>
          </a:xfrm>
          <a:prstGeom prst="rect">
            <a:avLst/>
          </a:prstGeom>
        </p:spPr>
        <p:txBody>
          <a:bodyPr wrap="square" rtlCol="0">
            <a:spAutoFit/>
          </a:bodyPr>
          <a:lstStyle/>
          <a:p>
            <a:pPr marL="514350" indent="-514350">
              <a:buFont typeface="+mj-lt"/>
              <a:buAutoNum type="arabicPeriod"/>
            </a:pPr>
            <a:r>
              <a:rPr lang="en-IN" sz="3000" b="1">
                <a:solidFill>
                  <a:srgbClr val="000000"/>
                </a:solidFill>
                <a:latin typeface="Calibri"/>
                <a:ea typeface="Calibri"/>
                <a:cs typeface="Calibri"/>
              </a:rPr>
              <a:t>A large part of DNA (more than 98% for humans) is non-coding, meaning that these sections do not serve as patterns for protein sequences. The two strands of DNA run in opposite directions to each other and are thus antiparallel. Attached to each sugar is one of four types of nucleobases (informally, bases). It is the sequence of these four nucleobases along the backbone that encodes genetic information. RNA strands are created using DNA strands as a template in a process called transcription, where DNA bases are exchanged for their corresponding bases except in the case of thymine (T), for which RNA substitutes uracil (U)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Picture 2097158"/>
          <p:cNvPicPr>
            <a:picLocks/>
          </p:cNvPicPr>
          <p:nvPr/>
        </p:nvPicPr>
        <p:blipFill>
          <a:blip r:embed="rId2"/>
          <a:stretch>
            <a:fillRect/>
          </a:stretch>
        </p:blipFill>
        <p:spPr>
          <a:xfrm>
            <a:off x="1375273" y="705940"/>
            <a:ext cx="5779283" cy="473192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Picture 2097159"/>
          <p:cNvPicPr>
            <a:picLocks/>
          </p:cNvPicPr>
          <p:nvPr/>
        </p:nvPicPr>
        <p:blipFill>
          <a:blip r:embed="rId2"/>
          <a:stretch>
            <a:fillRect/>
          </a:stretch>
        </p:blipFill>
        <p:spPr>
          <a:xfrm>
            <a:off x="1196542" y="949590"/>
            <a:ext cx="6258891" cy="495881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097160"/>
          <p:cNvPicPr>
            <a:picLocks/>
          </p:cNvPicPr>
          <p:nvPr/>
        </p:nvPicPr>
        <p:blipFill>
          <a:blip r:embed="rId2"/>
          <a:stretch>
            <a:fillRect/>
          </a:stretch>
        </p:blipFill>
        <p:spPr>
          <a:xfrm>
            <a:off x="1318125" y="1989902"/>
            <a:ext cx="5814808" cy="43728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048657"/>
          <p:cNvSpPr>
            <a:spLocks noGrp="1"/>
          </p:cNvSpPr>
          <p:nvPr>
            <p:ph type="title"/>
          </p:nvPr>
        </p:nvSpPr>
        <p:spPr>
          <a:xfrm>
            <a:off x="874869" y="1083825"/>
            <a:ext cx="7522537" cy="2345174"/>
          </a:xfrm>
        </p:spPr>
        <p:txBody>
          <a:bodyPr/>
          <a:lstStyle/>
          <a:p>
            <a:r>
              <a:rPr lang="en-US" altLang="en"/>
              <a:t>ushamasih12@gmail.com  Dr.Usha Masih  Associate Professor Botany  </a:t>
            </a: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2" name="Picture 2097161"/>
          <p:cNvPicPr>
            <a:picLocks/>
          </p:cNvPicPr>
          <p:nvPr/>
        </p:nvPicPr>
        <p:blipFill>
          <a:blip r:embed="rId2"/>
          <a:stretch>
            <a:fillRect/>
          </a:stretch>
        </p:blipFill>
        <p:spPr>
          <a:xfrm>
            <a:off x="1169956" y="1989902"/>
            <a:ext cx="6352018" cy="438412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extBox 1048597"/>
          <p:cNvSpPr txBox="1"/>
          <p:nvPr/>
        </p:nvSpPr>
        <p:spPr>
          <a:xfrm>
            <a:off x="473776" y="451847"/>
            <a:ext cx="7752646" cy="1767841"/>
          </a:xfrm>
          <a:prstGeom prst="rect">
            <a:avLst/>
          </a:prstGeom>
        </p:spPr>
        <p:txBody>
          <a:bodyPr wrap="square" rtlCol="0">
            <a:spAutoFit/>
          </a:bodyPr>
          <a:lstStyle/>
          <a:p>
            <a:r>
              <a:rPr lang="en-IN" sz="2800">
                <a:solidFill>
                  <a:srgbClr val="000000"/>
                </a:solidFill>
              </a:rPr>
              <a:t>the number of purines (A+G) always approximates the number of pyrimidines (T+C), an obvious consequence of the base-pairing nature of the DNA double helix.</a:t>
            </a:r>
          </a:p>
        </p:txBody>
      </p:sp>
      <p:sp>
        <p:nvSpPr>
          <p:cNvPr id="1048599" name="TextBox 1048598"/>
          <p:cNvSpPr txBox="1"/>
          <p:nvPr/>
        </p:nvSpPr>
        <p:spPr>
          <a:xfrm>
            <a:off x="473776" y="2448560"/>
            <a:ext cx="7501404" cy="4282440"/>
          </a:xfrm>
          <a:prstGeom prst="rect">
            <a:avLst/>
          </a:prstGeom>
        </p:spPr>
        <p:txBody>
          <a:bodyPr wrap="square" rtlCol="0">
            <a:spAutoFit/>
          </a:bodyPr>
          <a:lstStyle/>
          <a:p>
            <a:r>
              <a:rPr lang="en-IN" sz="2800">
                <a:solidFill>
                  <a:srgbClr val="000000"/>
                </a:solidFill>
              </a:rPr>
              <a:t>Summary
Chargaff's rule 1 is that the number of guanine units approximately equals the number of cytosine units and the number of adenine units approximately equals the number of thymine units.
Chargaff's rule 2 is that the composition of DNA varied from one species to another.
The base paring rules state that A always pairs with T and G always pairs with 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3" name="Picture 2097162"/>
          <p:cNvPicPr>
            <a:picLocks/>
          </p:cNvPicPr>
          <p:nvPr/>
        </p:nvPicPr>
        <p:blipFill>
          <a:blip r:embed="rId2"/>
          <a:stretch>
            <a:fillRect/>
          </a:stretch>
        </p:blipFill>
        <p:spPr>
          <a:xfrm>
            <a:off x="364078" y="319066"/>
            <a:ext cx="7637284" cy="565132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Subtitle 2"/>
          <p:cNvSpPr>
            <a:spLocks noGrp="1"/>
          </p:cNvSpPr>
          <p:nvPr>
            <p:ph type="subTitle" idx="1"/>
          </p:nvPr>
        </p:nvSpPr>
        <p:spPr>
          <a:xfrm>
            <a:off x="853613" y="1013882"/>
            <a:ext cx="6858000" cy="38664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altLang="zh-CN" sz="2800" b="1"/>
              <a:t>J.D.Watson and F.H.C. Crick (1953) combined the physical and chemical data, and proposed a double helix model for DNA molecule. This model is widely accepted. According to this model, the DNA molecule consists of two strands which are connected together by hydrogen bonds and helically twisted.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1370663" y="1007629"/>
            <a:ext cx="5504247" cy="437660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2097152"/>
          <p:cNvPicPr>
            <a:picLocks/>
          </p:cNvPicPr>
          <p:nvPr/>
        </p:nvPicPr>
        <p:blipFill>
          <a:blip r:embed="rId2"/>
          <a:stretch>
            <a:fillRect/>
          </a:stretch>
        </p:blipFill>
        <p:spPr>
          <a:xfrm>
            <a:off x="1503594" y="1141777"/>
            <a:ext cx="6477000" cy="48441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Picture 2097153"/>
          <p:cNvPicPr>
            <a:picLocks/>
          </p:cNvPicPr>
          <p:nvPr/>
        </p:nvPicPr>
        <p:blipFill>
          <a:blip r:embed="rId2"/>
          <a:stretch>
            <a:fillRect/>
          </a:stretch>
        </p:blipFill>
        <p:spPr>
          <a:xfrm>
            <a:off x="1788102" y="1361381"/>
            <a:ext cx="5567795" cy="413523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extBox 1048591"/>
          <p:cNvSpPr txBox="1"/>
          <p:nvPr/>
        </p:nvSpPr>
        <p:spPr>
          <a:xfrm>
            <a:off x="725995" y="588155"/>
            <a:ext cx="7240641" cy="5120640"/>
          </a:xfrm>
          <a:prstGeom prst="rect">
            <a:avLst/>
          </a:prstGeom>
        </p:spPr>
        <p:txBody>
          <a:bodyPr wrap="square" rtlCol="0">
            <a:spAutoFit/>
          </a:bodyPr>
          <a:lstStyle/>
          <a:p>
            <a:r>
              <a:rPr lang="en-IN" sz="2800">
                <a:solidFill>
                  <a:srgbClr val="000000"/>
                </a:solidFill>
              </a:rPr>
              <a:t>DNA polymerases - synthesize new DNA molecules by adding nucleotides to leading and lagging DNA strands.
Topoisomerase or DNA Gyrase - unwinds and rewinds DNA strands to prevent the DNA from becoming tangled or supercoiled.
Exonucleases - group of enzymes that remove nucleotide bases from the end of a DNA chain.
DNA ligase - joins DNA fragments together by forming phosphodiester bonds between nucleotides.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2097154"/>
          <p:cNvPicPr>
            <a:picLocks/>
          </p:cNvPicPr>
          <p:nvPr/>
        </p:nvPicPr>
        <p:blipFill>
          <a:blip r:embed="rId2"/>
          <a:stretch>
            <a:fillRect/>
          </a:stretch>
        </p:blipFill>
        <p:spPr>
          <a:xfrm>
            <a:off x="2216727" y="1274688"/>
            <a:ext cx="4710545" cy="430862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Picture 2097155"/>
          <p:cNvPicPr>
            <a:picLocks/>
          </p:cNvPicPr>
          <p:nvPr/>
        </p:nvPicPr>
        <p:blipFill>
          <a:blip r:embed="rId2"/>
          <a:stretch>
            <a:fillRect/>
          </a:stretch>
        </p:blipFill>
        <p:spPr>
          <a:xfrm>
            <a:off x="1269350" y="650216"/>
            <a:ext cx="6583606" cy="565623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WPS Office</Application>
  <PresentationFormat>On-screen Show (4:3)</PresentationFormat>
  <Paragraphs>11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Structure of DNA  M.Sc.3rdSemester  </vt:lpstr>
      <vt:lpstr>ushamasih12@gmail.com  Dr.Usha Masih  Associate Professor Botany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DNA  M.Sc.3rdSemester  </dc:title>
  <dc:creator>SM-G965F</dc:creator>
  <cp:lastModifiedBy>hp</cp:lastModifiedBy>
  <cp:revision>1</cp:revision>
  <dcterms:created xsi:type="dcterms:W3CDTF">2015-05-05T23:30:45Z</dcterms:created>
  <dcterms:modified xsi:type="dcterms:W3CDTF">2020-08-29T07:05:34Z</dcterms:modified>
</cp:coreProperties>
</file>